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 Bold" charset="1" panose="00000800000000000000"/>
      <p:regular r:id="rId26"/>
    </p:embeddedFont>
    <p:embeddedFont>
      <p:font typeface="Montserrat" charset="1" panose="00000500000000000000"/>
      <p:regular r:id="rId27"/>
    </p:embeddedFont>
    <p:embeddedFont>
      <p:font typeface="Open Sans Bold" charset="1" panose="00000000000000000000"/>
      <p:regular r:id="rId28"/>
    </p:embeddedFont>
    <p:embeddedFont>
      <p:font typeface="Open San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Slide 1: Title Slide</a:t>
            </a:r>
          </a:p>
          <a:p>
            <a:r>
              <a:rPr lang="en-US"/>
              <a:t/>
            </a:r>
          </a:p>
          <a:p>
            <a:r>
              <a:rPr lang="en-US"/>
              <a:t>Project Title: Excel Sales Analysis &amp; Dashboard</a:t>
            </a:r>
          </a:p>
          <a:p>
            <a:r>
              <a:rPr lang="en-US"/>
              <a:t/>
            </a:r>
          </a:p>
          <a:p>
            <a:r>
              <a:rPr lang="en-US"/>
              <a:t>Name: [Your Name]</a:t>
            </a:r>
          </a:p>
          <a:p>
            <a:r>
              <a:rPr lang="en-US"/>
              <a:t/>
            </a:r>
          </a:p>
          <a:p>
            <a:r>
              <a:rPr lang="en-US"/>
              <a:t>Dataset: Transactional Sales Data</a:t>
            </a:r>
          </a:p>
          <a:p>
            <a:r>
              <a:rPr lang="en-US"/>
              <a:t/>
            </a:r>
          </a:p>
          <a:p>
            <a:r>
              <a:rPr lang="en-US"/>
              <a:t>Tool: Microsoft Excel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.png" Type="http://schemas.openxmlformats.org/officeDocument/2006/relationships/image"/><Relationship Id="rId7" Target="../media/image39.jpe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18" Target="../media/image21.png" Type="http://schemas.openxmlformats.org/officeDocument/2006/relationships/image"/><Relationship Id="rId19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04511" y="8297836"/>
            <a:ext cx="20897022" cy="1989164"/>
            <a:chOff x="0" y="0"/>
            <a:chExt cx="5503742" cy="5238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3742" cy="523895"/>
            </a:xfrm>
            <a:custGeom>
              <a:avLst/>
              <a:gdLst/>
              <a:ahLst/>
              <a:cxnLst/>
              <a:rect r="r" b="b" t="t" l="l"/>
              <a:pathLst>
                <a:path h="523895" w="5503742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46192" y="1655307"/>
            <a:ext cx="6836858" cy="6976385"/>
          </a:xfrm>
          <a:custGeom>
            <a:avLst/>
            <a:gdLst/>
            <a:ahLst/>
            <a:cxnLst/>
            <a:rect r="r" b="b" t="t" l="l"/>
            <a:pathLst>
              <a:path h="6976385" w="6836858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02233" y="1332558"/>
            <a:ext cx="1152566" cy="544849"/>
          </a:xfrm>
          <a:custGeom>
            <a:avLst/>
            <a:gdLst/>
            <a:ahLst/>
            <a:cxnLst/>
            <a:rect r="r" b="b" t="t" l="l"/>
            <a:pathLst>
              <a:path h="544849" w="1152566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6091" y="2881251"/>
            <a:ext cx="7239891" cy="4099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8"/>
              </a:lnSpc>
            </a:pPr>
            <a:r>
              <a:rPr lang="en-US" sz="151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Sales report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89" y="2147246"/>
            <a:ext cx="8117245" cy="4194850"/>
          </a:xfrm>
          <a:custGeom>
            <a:avLst/>
            <a:gdLst/>
            <a:ahLst/>
            <a:cxnLst/>
            <a:rect r="r" b="b" t="t" l="l"/>
            <a:pathLst>
              <a:path h="4194850" w="8117245">
                <a:moveTo>
                  <a:pt x="0" y="0"/>
                </a:moveTo>
                <a:lnTo>
                  <a:pt x="8117246" y="0"/>
                </a:lnTo>
                <a:lnTo>
                  <a:pt x="8117246" y="4194851"/>
                </a:lnTo>
                <a:lnTo>
                  <a:pt x="0" y="419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2720" y="2225712"/>
            <a:ext cx="5656580" cy="7032505"/>
          </a:xfrm>
          <a:custGeom>
            <a:avLst/>
            <a:gdLst/>
            <a:ahLst/>
            <a:cxnLst/>
            <a:rect r="r" b="b" t="t" l="l"/>
            <a:pathLst>
              <a:path h="7032505" w="5656580">
                <a:moveTo>
                  <a:pt x="0" y="0"/>
                </a:moveTo>
                <a:lnTo>
                  <a:pt x="5656580" y="0"/>
                </a:lnTo>
                <a:lnTo>
                  <a:pt x="5656580" y="7032506"/>
                </a:lnTo>
                <a:lnTo>
                  <a:pt x="0" y="7032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0215" y="179801"/>
            <a:ext cx="13148046" cy="74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1"/>
              </a:lnSpc>
            </a:pPr>
            <a:r>
              <a:rPr lang="en-US" b="true" sz="52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Monthly Sales Trends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3328" y="1360842"/>
            <a:ext cx="5123938" cy="46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4"/>
              </a:lnSpc>
              <a:spcBef>
                <a:spcPct val="0"/>
              </a:spcBef>
            </a:pPr>
            <a:r>
              <a:rPr lang="en-US" sz="2855" spc="17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sales fluctuate monthly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66024" y="1360842"/>
            <a:ext cx="7221976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600" spc="1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line chart</a:t>
            </a:r>
            <a:r>
              <a:rPr lang="en-US" sz="2600" spc="1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that shows total sales per month for the year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6303997"/>
            <a:ext cx="17587014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Insights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November–December show highest sales, likely 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ue to holi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ay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demand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nuary–February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 low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 s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les, in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cati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ng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post-holiday dip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Trend indicates clear seasonality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</a:t>
            </a: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exhibit predictable monthly fluctuations, with peak activity in Q4.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insights support better inventory planning, campaign timing, and resource allocation.</a:t>
            </a:r>
          </a:p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7202" y="2185796"/>
            <a:ext cx="6830071" cy="6716990"/>
          </a:xfrm>
          <a:custGeom>
            <a:avLst/>
            <a:gdLst/>
            <a:ahLst/>
            <a:cxnLst/>
            <a:rect r="r" b="b" t="t" l="l"/>
            <a:pathLst>
              <a:path h="6716990" w="6830071">
                <a:moveTo>
                  <a:pt x="0" y="0"/>
                </a:moveTo>
                <a:lnTo>
                  <a:pt x="6830071" y="0"/>
                </a:lnTo>
                <a:lnTo>
                  <a:pt x="6830071" y="6716990"/>
                </a:lnTo>
                <a:lnTo>
                  <a:pt x="0" y="6716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9531" y="372618"/>
            <a:ext cx="16478006" cy="135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8"/>
              </a:lnSpc>
            </a:pPr>
            <a:r>
              <a:rPr lang="en-US" b="true" sz="4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Highest Number of transaction Analysis by Countries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5421" y="2458621"/>
            <a:ext cx="10436760" cy="6853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b="true" sz="2241" spc="1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Goal: </a:t>
            </a:r>
            <a:r>
              <a:rPr lang="en-US" sz="2241" spc="1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Highest Number of Transactions</a:t>
            </a:r>
          </a:p>
          <a:p>
            <a:pPr algn="l">
              <a:lnSpc>
                <a:spcPts val="3025"/>
              </a:lnSpc>
            </a:pP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b="true" sz="2241" spc="1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Methodology: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Created a Pivot Table: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Rows: Country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Values: Count of InvoiceNo (transactions)</a:t>
            </a:r>
          </a:p>
          <a:p>
            <a:pPr algn="l">
              <a:lnSpc>
                <a:spcPts val="3025"/>
              </a:lnSpc>
            </a:pP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b="true" sz="2241" spc="1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Key Insights: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dominates wit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 the majority of sales transactions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dicate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st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dom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estic</a:t>
            </a: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focus in the customer base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International presence is evident but relatively smaller</a:t>
            </a:r>
          </a:p>
          <a:p>
            <a:pPr algn="l">
              <a:lnSpc>
                <a:spcPts val="3025"/>
              </a:lnSpc>
            </a:pP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b="true" sz="2241" spc="134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UK is the primary market, driving most sales volume.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Efforts should focus on: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Strengthening local operations</a:t>
            </a:r>
          </a:p>
          <a:p>
            <a:pPr algn="l" marL="483851" indent="-241926" lvl="1">
              <a:lnSpc>
                <a:spcPts val="3025"/>
              </a:lnSpc>
              <a:buFont typeface="Arial"/>
              <a:buChar char="•"/>
            </a:pPr>
            <a:r>
              <a:rPr lang="en-US" sz="2241" spc="134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Evaluating growth opportunities in emerging international markets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0188" y="6051434"/>
            <a:ext cx="9205154" cy="3800175"/>
          </a:xfrm>
          <a:custGeom>
            <a:avLst/>
            <a:gdLst/>
            <a:ahLst/>
            <a:cxnLst/>
            <a:rect r="r" b="b" t="t" l="l"/>
            <a:pathLst>
              <a:path h="3800175" w="9205154">
                <a:moveTo>
                  <a:pt x="0" y="0"/>
                </a:moveTo>
                <a:lnTo>
                  <a:pt x="9205154" y="0"/>
                </a:lnTo>
                <a:lnTo>
                  <a:pt x="9205154" y="3800175"/>
                </a:lnTo>
                <a:lnTo>
                  <a:pt x="0" y="3800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72796"/>
            <a:ext cx="16327605" cy="75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3"/>
              </a:lnSpc>
            </a:pPr>
            <a:r>
              <a:rPr lang="en-US" b="true" sz="53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Return Rate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951" y="1794306"/>
            <a:ext cx="15104576" cy="776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b="true" sz="2400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Methodology: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Returns are detected from InvoiceNo entries starting with "C"` (cancellation).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SUMIFS to calculate total quantity ordered vs returned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Return Rate = Total Returned / Total Ordered per product i.e </a:t>
            </a:r>
            <a:r>
              <a:rPr lang="en-US" b="true" sz="2400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45.72%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Summarized using Pivot Table for product-level comparison</a:t>
            </a:r>
          </a:p>
          <a:p>
            <a:pPr algn="l">
              <a:lnSpc>
                <a:spcPts val="3240"/>
              </a:lnSpc>
            </a:pP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b="true" sz="2400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products show return rates &gt;50%, signaling quality or fulfillment issues.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Products with 10–20% return rates need review and investigation.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products have low return rates, indicating good customer satisfaction.</a:t>
            </a:r>
          </a:p>
          <a:p>
            <a:pPr algn="l">
              <a:lnSpc>
                <a:spcPts val="3240"/>
              </a:lnSpc>
            </a:pP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b="true" sz="2400" spc="14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High-return products should be prioritized for: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Quality checks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feedback analysis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Supplier/vendor review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Lowering return rates boosts profitability</a:t>
            </a:r>
          </a:p>
          <a:p>
            <a:pPr algn="l" marL="518160" indent="-259080" lvl="1">
              <a:lnSpc>
                <a:spcPts val="3240"/>
              </a:lnSpc>
              <a:buFont typeface="Arial"/>
              <a:buChar char="•"/>
            </a:pPr>
            <a:r>
              <a:rPr lang="en-US" sz="2400" spc="1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customer loyalty.</a:t>
            </a: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63633" y="3045570"/>
            <a:ext cx="7733444" cy="2981923"/>
          </a:xfrm>
          <a:custGeom>
            <a:avLst/>
            <a:gdLst/>
            <a:ahLst/>
            <a:cxnLst/>
            <a:rect r="r" b="b" t="t" l="l"/>
            <a:pathLst>
              <a:path h="2981923" w="7733444">
                <a:moveTo>
                  <a:pt x="0" y="0"/>
                </a:moveTo>
                <a:lnTo>
                  <a:pt x="7733444" y="0"/>
                </a:lnTo>
                <a:lnTo>
                  <a:pt x="7733444" y="2981924"/>
                </a:lnTo>
                <a:lnTo>
                  <a:pt x="0" y="2981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2" t="0" r="-1252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35707" y="410153"/>
            <a:ext cx="14016586" cy="84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</a:pPr>
            <a:r>
              <a:rPr lang="en-US" b="true" sz="59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Segmentation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918875"/>
            <a:ext cx="14868290" cy="8188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</a:t>
            </a: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lculated Total Spend per Customer =Quantity X Price</a:t>
            </a:r>
          </a:p>
          <a:p>
            <a:pPr algn="l">
              <a:lnSpc>
                <a:spcPts val="3487"/>
              </a:lnSpc>
            </a:pP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QUARTILE.INC to compute quartile thresholds</a:t>
            </a:r>
          </a:p>
          <a:p>
            <a:pPr algn="l">
              <a:lnSpc>
                <a:spcPts val="3487"/>
              </a:lnSpc>
            </a:pP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Segmented customers into: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High Q3 (Top 25%)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Medium Q2 (Middle 50%)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Low Q1 (Bottom 25%)</a:t>
            </a:r>
          </a:p>
          <a:p>
            <a:pPr algn="l">
              <a:lnSpc>
                <a:spcPts val="3487"/>
              </a:lnSpc>
            </a:pP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b="true" sz="2583" spc="155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spenders drive the majority of revenue – key targets for retention.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Medium-tier offers opportunity for growth through upselling.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Low-tier customers may benefit from re-engagement campaigns.</a:t>
            </a:r>
          </a:p>
          <a:p>
            <a:pPr algn="l">
              <a:lnSpc>
                <a:spcPts val="3487"/>
              </a:lnSpc>
            </a:pP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b="true" sz="2583" spc="155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57754" indent="-278877" lvl="1">
              <a:lnSpc>
                <a:spcPts val="3487"/>
              </a:lnSpc>
              <a:buFont typeface="Arial"/>
              <a:buChar char="•"/>
            </a:pPr>
            <a:r>
              <a:rPr lang="en-US" sz="2583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Segmenting customers using quartiles enables precise targeting, personalized marketing, and helps optimize sales strategy for different customer tiers.</a:t>
            </a:r>
          </a:p>
          <a:p>
            <a:pPr algn="l">
              <a:lnSpc>
                <a:spcPts val="348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597" y="2021831"/>
            <a:ext cx="17978805" cy="7236469"/>
          </a:xfrm>
          <a:custGeom>
            <a:avLst/>
            <a:gdLst/>
            <a:ahLst/>
            <a:cxnLst/>
            <a:rect r="r" b="b" t="t" l="l"/>
            <a:pathLst>
              <a:path h="7236469" w="17978805">
                <a:moveTo>
                  <a:pt x="0" y="0"/>
                </a:moveTo>
                <a:lnTo>
                  <a:pt x="17978806" y="0"/>
                </a:lnTo>
                <a:lnTo>
                  <a:pt x="17978806" y="7236469"/>
                </a:lnTo>
                <a:lnTo>
                  <a:pt x="0" y="7236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60139" y="810371"/>
            <a:ext cx="7753883" cy="60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b="true" sz="4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 Design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0139" y="819896"/>
            <a:ext cx="7753883" cy="79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6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Insights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95408"/>
            <a:ext cx="12467261" cy="5846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012" indent="-338006" lvl="1">
              <a:lnSpc>
                <a:spcPts val="4227"/>
              </a:lnSpc>
              <a:buFont typeface="Arial"/>
              <a:buChar char="•"/>
            </a:pPr>
            <a:r>
              <a:rPr lang="en-US" sz="3131" spc="1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131" spc="18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 10 products contribute 60%+ of sales</a:t>
            </a:r>
          </a:p>
          <a:p>
            <a:pPr algn="l">
              <a:lnSpc>
                <a:spcPts val="4227"/>
              </a:lnSpc>
            </a:pPr>
          </a:p>
          <a:p>
            <a:pPr algn="l" marL="676012" indent="-338006" lvl="1">
              <a:lnSpc>
                <a:spcPts val="4227"/>
              </a:lnSpc>
              <a:buFont typeface="Arial"/>
              <a:buChar char="•"/>
            </a:pPr>
            <a:r>
              <a:rPr lang="en-US" sz="3131" spc="18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UK dominates transactions and revenue</a:t>
            </a:r>
          </a:p>
          <a:p>
            <a:pPr algn="l">
              <a:lnSpc>
                <a:spcPts val="4227"/>
              </a:lnSpc>
            </a:pPr>
          </a:p>
          <a:p>
            <a:pPr algn="l" marL="676012" indent="-338006" lvl="1">
              <a:lnSpc>
                <a:spcPts val="4227"/>
              </a:lnSpc>
              <a:buFont typeface="Arial"/>
              <a:buChar char="•"/>
            </a:pPr>
            <a:r>
              <a:rPr lang="en-US" sz="3131" spc="18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return rate for seasonal items</a:t>
            </a:r>
          </a:p>
          <a:p>
            <a:pPr algn="l">
              <a:lnSpc>
                <a:spcPts val="4227"/>
              </a:lnSpc>
            </a:pPr>
          </a:p>
          <a:p>
            <a:pPr algn="l" marL="676012" indent="-338006" lvl="1">
              <a:lnSpc>
                <a:spcPts val="4227"/>
              </a:lnSpc>
              <a:spcBef>
                <a:spcPct val="0"/>
              </a:spcBef>
              <a:buFont typeface="Arial"/>
              <a:buChar char="•"/>
            </a:pPr>
            <a:r>
              <a:rPr lang="en-US" sz="3131" spc="18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Peak sales observed in November and December</a:t>
            </a:r>
          </a:p>
          <a:p>
            <a:pPr algn="l">
              <a:lnSpc>
                <a:spcPts val="4227"/>
              </a:lnSpc>
              <a:spcBef>
                <a:spcPct val="0"/>
              </a:spcBef>
            </a:pPr>
          </a:p>
          <a:p>
            <a:pPr algn="l" marL="676012" indent="-338006" lvl="1">
              <a:lnSpc>
                <a:spcPts val="4227"/>
              </a:lnSpc>
              <a:spcBef>
                <a:spcPct val="0"/>
              </a:spcBef>
              <a:buFont typeface="Arial"/>
              <a:buChar char="•"/>
            </a:pPr>
            <a:r>
              <a:rPr lang="en-US" sz="3131" spc="18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segmentation helps tailor marketing efforts</a:t>
            </a:r>
          </a:p>
          <a:p>
            <a:pPr algn="ctr" marL="0" indent="0" lvl="0">
              <a:lnSpc>
                <a:spcPts val="4227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18832" y="2191785"/>
            <a:ext cx="5849895" cy="5052182"/>
          </a:xfrm>
          <a:custGeom>
            <a:avLst/>
            <a:gdLst/>
            <a:ahLst/>
            <a:cxnLst/>
            <a:rect r="r" b="b" t="t" l="l"/>
            <a:pathLst>
              <a:path h="5052182" w="5849895">
                <a:moveTo>
                  <a:pt x="0" y="0"/>
                </a:moveTo>
                <a:lnTo>
                  <a:pt x="5849895" y="0"/>
                </a:lnTo>
                <a:lnTo>
                  <a:pt x="5849895" y="5052182"/>
                </a:lnTo>
                <a:lnTo>
                  <a:pt x="0" y="5052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27878" y="6269319"/>
            <a:ext cx="8026983" cy="48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 b="true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Choudharishubham28@yahoo.in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94344" y="6316944"/>
            <a:ext cx="527545" cy="527545"/>
          </a:xfrm>
          <a:custGeom>
            <a:avLst/>
            <a:gdLst/>
            <a:ahLst/>
            <a:cxnLst/>
            <a:rect r="r" b="b" t="t" l="l"/>
            <a:pathLst>
              <a:path h="527545" w="527545">
                <a:moveTo>
                  <a:pt x="0" y="0"/>
                </a:moveTo>
                <a:lnTo>
                  <a:pt x="527544" y="0"/>
                </a:lnTo>
                <a:lnTo>
                  <a:pt x="527544" y="527544"/>
                </a:lnTo>
                <a:lnTo>
                  <a:pt x="0" y="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94344" y="5652435"/>
            <a:ext cx="527545" cy="527545"/>
          </a:xfrm>
          <a:custGeom>
            <a:avLst/>
            <a:gdLst/>
            <a:ahLst/>
            <a:cxnLst/>
            <a:rect r="r" b="b" t="t" l="l"/>
            <a:pathLst>
              <a:path h="527545" w="527545">
                <a:moveTo>
                  <a:pt x="0" y="0"/>
                </a:moveTo>
                <a:lnTo>
                  <a:pt x="527544" y="0"/>
                </a:lnTo>
                <a:lnTo>
                  <a:pt x="527544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94344" y="3989488"/>
            <a:ext cx="1004812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Contact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72258" y="-5775739"/>
            <a:ext cx="19003475" cy="8229600"/>
          </a:xfrm>
          <a:custGeom>
            <a:avLst/>
            <a:gdLst/>
            <a:ahLst/>
            <a:cxnLst/>
            <a:rect r="r" b="b" t="t" l="l"/>
            <a:pathLst>
              <a:path h="8229600" w="19003475">
                <a:moveTo>
                  <a:pt x="0" y="0"/>
                </a:moveTo>
                <a:lnTo>
                  <a:pt x="19003476" y="0"/>
                </a:lnTo>
                <a:lnTo>
                  <a:pt x="190034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5458" r="0" b="-65458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79038" y="1603369"/>
            <a:ext cx="7080262" cy="7080262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7"/>
              <a:stretch>
                <a:fillRect l="-27080" t="0" r="-2708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849529" y="7178641"/>
            <a:ext cx="417175" cy="417175"/>
          </a:xfrm>
          <a:custGeom>
            <a:avLst/>
            <a:gdLst/>
            <a:ahLst/>
            <a:cxnLst/>
            <a:rect r="r" b="b" t="t" l="l"/>
            <a:pathLst>
              <a:path h="417175" w="417175">
                <a:moveTo>
                  <a:pt x="0" y="0"/>
                </a:moveTo>
                <a:lnTo>
                  <a:pt x="417174" y="0"/>
                </a:lnTo>
                <a:lnTo>
                  <a:pt x="417174" y="417175"/>
                </a:lnTo>
                <a:lnTo>
                  <a:pt x="0" y="4171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27878" y="5626036"/>
            <a:ext cx="3248876" cy="488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 b="true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9096047450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7878" y="7131016"/>
            <a:ext cx="8026983" cy="100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895" b="true">
                <a:solidFill>
                  <a:srgbClr val="0442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https://www.youtube.com/watch?v=P3Jk3Ukbhb4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04511" y="8297836"/>
            <a:ext cx="20897022" cy="1989164"/>
            <a:chOff x="0" y="0"/>
            <a:chExt cx="5503742" cy="5238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3742" cy="523895"/>
            </a:xfrm>
            <a:custGeom>
              <a:avLst/>
              <a:gdLst/>
              <a:ahLst/>
              <a:cxnLst/>
              <a:rect r="r" b="b" t="t" l="l"/>
              <a:pathLst>
                <a:path h="523895" w="5503742">
                  <a:moveTo>
                    <a:pt x="0" y="0"/>
                  </a:moveTo>
                  <a:lnTo>
                    <a:pt x="5503742" y="0"/>
                  </a:lnTo>
                  <a:lnTo>
                    <a:pt x="5503742" y="523895"/>
                  </a:lnTo>
                  <a:lnTo>
                    <a:pt x="0" y="523895"/>
                  </a:lnTo>
                  <a:close/>
                </a:path>
              </a:pathLst>
            </a:custGeom>
            <a:solidFill>
              <a:srgbClr val="98D3DF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503742" cy="561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46192" y="1655307"/>
            <a:ext cx="6836858" cy="6976385"/>
          </a:xfrm>
          <a:custGeom>
            <a:avLst/>
            <a:gdLst/>
            <a:ahLst/>
            <a:cxnLst/>
            <a:rect r="r" b="b" t="t" l="l"/>
            <a:pathLst>
              <a:path h="6976385" w="6836858">
                <a:moveTo>
                  <a:pt x="0" y="0"/>
                </a:moveTo>
                <a:lnTo>
                  <a:pt x="6836858" y="0"/>
                </a:lnTo>
                <a:lnTo>
                  <a:pt x="6836858" y="6976386"/>
                </a:lnTo>
                <a:lnTo>
                  <a:pt x="0" y="6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202233" y="1332558"/>
            <a:ext cx="1152566" cy="544849"/>
          </a:xfrm>
          <a:custGeom>
            <a:avLst/>
            <a:gdLst/>
            <a:ahLst/>
            <a:cxnLst/>
            <a:rect r="r" b="b" t="t" l="l"/>
            <a:pathLst>
              <a:path h="544849" w="1152566">
                <a:moveTo>
                  <a:pt x="0" y="0"/>
                </a:moveTo>
                <a:lnTo>
                  <a:pt x="1152566" y="0"/>
                </a:lnTo>
                <a:lnTo>
                  <a:pt x="1152566" y="544850"/>
                </a:lnTo>
                <a:lnTo>
                  <a:pt x="0" y="54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6091" y="3300751"/>
            <a:ext cx="8018481" cy="39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87"/>
              </a:lnSpc>
            </a:pPr>
            <a:r>
              <a:rPr lang="en-US" sz="1446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802245" y="2325224"/>
            <a:ext cx="6457055" cy="6457055"/>
            <a:chOff x="0" y="0"/>
            <a:chExt cx="12700000" cy="127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0" t="-30803" r="0" b="-3080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414370" y="6358146"/>
            <a:ext cx="2369188" cy="2565066"/>
          </a:xfrm>
          <a:custGeom>
            <a:avLst/>
            <a:gdLst/>
            <a:ahLst/>
            <a:cxnLst/>
            <a:rect r="r" b="b" t="t" l="l"/>
            <a:pathLst>
              <a:path h="2565066" w="2369188">
                <a:moveTo>
                  <a:pt x="0" y="0"/>
                </a:moveTo>
                <a:lnTo>
                  <a:pt x="2369188" y="0"/>
                </a:lnTo>
                <a:lnTo>
                  <a:pt x="2369188" y="2565066"/>
                </a:lnTo>
                <a:lnTo>
                  <a:pt x="0" y="256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41837"/>
            <a:ext cx="12654158" cy="177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0"/>
              </a:lnSpc>
            </a:pPr>
            <a:r>
              <a:rPr lang="en-US" sz="626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Excel Sales Dashboard Case Study 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22220"/>
            <a:ext cx="8115300" cy="521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Title: Excel Sales Analysis &amp; Dashboard</a:t>
            </a: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Name: Shubham R. Choudhari</a:t>
            </a: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Dataset: Transactional Sales Data</a:t>
            </a: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16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Tool: Microsoft Excel</a:t>
            </a:r>
          </a:p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99877" y="1363788"/>
            <a:ext cx="7559423" cy="7559423"/>
            <a:chOff x="0" y="0"/>
            <a:chExt cx="12700000" cy="127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0" t="-30803" r="0" b="-3080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414370" y="6358146"/>
            <a:ext cx="2369188" cy="2565066"/>
          </a:xfrm>
          <a:custGeom>
            <a:avLst/>
            <a:gdLst/>
            <a:ahLst/>
            <a:cxnLst/>
            <a:rect r="r" b="b" t="t" l="l"/>
            <a:pathLst>
              <a:path h="2565066" w="2369188">
                <a:moveTo>
                  <a:pt x="0" y="0"/>
                </a:moveTo>
                <a:lnTo>
                  <a:pt x="2369188" y="0"/>
                </a:lnTo>
                <a:lnTo>
                  <a:pt x="2369188" y="2565066"/>
                </a:lnTo>
                <a:lnTo>
                  <a:pt x="0" y="256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0385" y="1104900"/>
            <a:ext cx="6611408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4899" y="3056081"/>
            <a:ext cx="6611408" cy="426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1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</a:t>
            </a:r>
            <a:r>
              <a:rPr lang="en-US" sz="2799" spc="16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lyze sales data for actionable business insights</a:t>
            </a:r>
          </a:p>
          <a:p>
            <a:pPr algn="l">
              <a:lnSpc>
                <a:spcPts val="3779"/>
              </a:lnSpc>
            </a:pPr>
          </a:p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16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top products, customer segments, and sales trends</a:t>
            </a:r>
          </a:p>
          <a:p>
            <a:pPr algn="l">
              <a:lnSpc>
                <a:spcPts val="3779"/>
              </a:lnSpc>
            </a:pPr>
          </a:p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167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Create an interactive Excel dashboard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280076" y="1897018"/>
            <a:ext cx="7559423" cy="7559423"/>
            <a:chOff x="0" y="0"/>
            <a:chExt cx="12700000" cy="127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0" t="-30803" r="0" b="-3080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435512" y="230418"/>
            <a:ext cx="2369188" cy="2565066"/>
          </a:xfrm>
          <a:custGeom>
            <a:avLst/>
            <a:gdLst/>
            <a:ahLst/>
            <a:cxnLst/>
            <a:rect r="r" b="b" t="t" l="l"/>
            <a:pathLst>
              <a:path h="2565066" w="2369188">
                <a:moveTo>
                  <a:pt x="0" y="0"/>
                </a:moveTo>
                <a:lnTo>
                  <a:pt x="2369187" y="0"/>
                </a:lnTo>
                <a:lnTo>
                  <a:pt x="2369187" y="2565066"/>
                </a:lnTo>
                <a:lnTo>
                  <a:pt x="0" y="2565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6614" y="487680"/>
            <a:ext cx="8323263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1"/>
              </a:lnSpc>
            </a:pPr>
            <a:r>
              <a:rPr lang="en-US" sz="71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2578" y="1610103"/>
            <a:ext cx="8811334" cy="749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175" indent="-298587" lvl="1">
              <a:lnSpc>
                <a:spcPts val="3734"/>
              </a:lnSpc>
              <a:buFont typeface="Arial"/>
              <a:buChar char="•"/>
            </a:pPr>
            <a:r>
              <a:rPr lang="en-US" b="true" sz="2765" spc="16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Columns</a:t>
            </a:r>
            <a:r>
              <a:rPr lang="en-US" b="true" sz="2765" spc="165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 Dataset</a:t>
            </a: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734"/>
              </a:lnSpc>
            </a:pPr>
          </a:p>
          <a:p>
            <a:pPr algn="l" marL="597175" indent="-298587" lvl="1">
              <a:lnSpc>
                <a:spcPts val="3734"/>
              </a:lnSpc>
              <a:buFont typeface="Arial"/>
              <a:buChar char="•"/>
            </a:pP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InvoiceNo, StockCode, Description, Quantity</a:t>
            </a:r>
          </a:p>
          <a:p>
            <a:pPr algn="l">
              <a:lnSpc>
                <a:spcPts val="3734"/>
              </a:lnSpc>
            </a:pPr>
          </a:p>
          <a:p>
            <a:pPr algn="l" marL="597175" indent="-298587" lvl="1">
              <a:lnSpc>
                <a:spcPts val="3734"/>
              </a:lnSpc>
              <a:buFont typeface="Arial"/>
              <a:buChar char="•"/>
            </a:pP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InvoiceDate, UnitPrice, CustomerID, Country</a:t>
            </a:r>
          </a:p>
          <a:p>
            <a:pPr algn="l">
              <a:lnSpc>
                <a:spcPts val="3734"/>
              </a:lnSpc>
            </a:pPr>
          </a:p>
          <a:p>
            <a:pPr algn="l" marL="597175" indent="-298587" lvl="1">
              <a:lnSpc>
                <a:spcPts val="3734"/>
              </a:lnSpc>
              <a:buFont typeface="Arial"/>
              <a:buChar char="•"/>
            </a:pPr>
            <a:r>
              <a:rPr lang="en-US" b="true" sz="2765" spc="165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Added Column</a:t>
            </a: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3734"/>
              </a:lnSpc>
            </a:pPr>
          </a:p>
          <a:p>
            <a:pPr algn="just" marL="597175" indent="-298587" lvl="1">
              <a:lnSpc>
                <a:spcPts val="3734"/>
              </a:lnSpc>
              <a:buFont typeface="Arial"/>
              <a:buChar char="•"/>
            </a:pP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SalesAmount = Quantity * UnitPrice</a:t>
            </a:r>
          </a:p>
          <a:p>
            <a:pPr algn="just">
              <a:lnSpc>
                <a:spcPts val="3734"/>
              </a:lnSpc>
            </a:pP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Cancellation flag,CleanQuantity,</a:t>
            </a:r>
          </a:p>
          <a:p>
            <a:pPr algn="just">
              <a:lnSpc>
                <a:spcPts val="3734"/>
              </a:lnSpc>
            </a:pP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Transaction Type</a:t>
            </a:r>
          </a:p>
          <a:p>
            <a:pPr algn="l">
              <a:lnSpc>
                <a:spcPts val="3734"/>
              </a:lnSpc>
            </a:pPr>
          </a:p>
          <a:p>
            <a:pPr algn="l" marL="597175" indent="-298587" lvl="1">
              <a:lnSpc>
                <a:spcPts val="3734"/>
              </a:lnSpc>
              <a:buFont typeface="Arial"/>
              <a:buChar char="•"/>
            </a:pPr>
            <a:r>
              <a:rPr lang="en-US" sz="2765" spc="16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Sold Quantity, Return Quantity</a:t>
            </a:r>
          </a:p>
          <a:p>
            <a:pPr algn="l">
              <a:lnSpc>
                <a:spcPts val="399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25382" y="2789294"/>
            <a:ext cx="6133918" cy="6133918"/>
            <a:chOff x="0" y="0"/>
            <a:chExt cx="12700000" cy="1270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0" t="-30803" r="0" b="-30803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019273" y="7013061"/>
            <a:ext cx="1764285" cy="1910151"/>
          </a:xfrm>
          <a:custGeom>
            <a:avLst/>
            <a:gdLst/>
            <a:ahLst/>
            <a:cxnLst/>
            <a:rect r="r" b="b" t="t" l="l"/>
            <a:pathLst>
              <a:path h="1910151" w="1764285">
                <a:moveTo>
                  <a:pt x="0" y="0"/>
                </a:moveTo>
                <a:lnTo>
                  <a:pt x="1764285" y="0"/>
                </a:lnTo>
                <a:lnTo>
                  <a:pt x="1764285" y="1910151"/>
                </a:lnTo>
                <a:lnTo>
                  <a:pt x="0" y="1910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6230" y="560682"/>
            <a:ext cx="13475670" cy="99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89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Cleaning &amp; Preparation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0573" y="2703957"/>
            <a:ext cx="8131592" cy="484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802" indent="-310901" lvl="1">
              <a:lnSpc>
                <a:spcPts val="3888"/>
              </a:lnSpc>
              <a:buFont typeface="Arial"/>
              <a:buChar char="•"/>
            </a:pPr>
            <a:r>
              <a:rPr lang="en-US" sz="2880" spc="1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880" spc="17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emoved duplicates using 'Remove Duplicates' feature</a:t>
            </a:r>
          </a:p>
          <a:p>
            <a:pPr algn="l">
              <a:lnSpc>
                <a:spcPts val="3888"/>
              </a:lnSpc>
            </a:pPr>
          </a:p>
          <a:p>
            <a:pPr algn="l" marL="621802" indent="-310901" lvl="1">
              <a:lnSpc>
                <a:spcPts val="3888"/>
              </a:lnSpc>
              <a:buFont typeface="Arial"/>
              <a:buChar char="•"/>
            </a:pPr>
            <a:r>
              <a:rPr lang="en-US" sz="2880" spc="17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Identified and Create a new column to flagged cancellations using LEFT(InvoiceNo,1)="C"</a:t>
            </a:r>
          </a:p>
          <a:p>
            <a:pPr algn="l">
              <a:lnSpc>
                <a:spcPts val="3888"/>
              </a:lnSpc>
            </a:pPr>
          </a:p>
          <a:p>
            <a:pPr algn="l" marL="621802" indent="-310901" lvl="1">
              <a:lnSpc>
                <a:spcPts val="3888"/>
              </a:lnSpc>
              <a:buFont typeface="Arial"/>
              <a:buChar char="•"/>
            </a:pPr>
            <a:r>
              <a:rPr lang="en-US" sz="2880" spc="17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Filtered out negative quantities for return rate analysis</a:t>
            </a:r>
          </a:p>
          <a:p>
            <a:pPr algn="l">
              <a:lnSpc>
                <a:spcPts val="388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655863">
            <a:off x="-2718108" y="7914948"/>
            <a:ext cx="6863334" cy="5881426"/>
          </a:xfrm>
          <a:custGeom>
            <a:avLst/>
            <a:gdLst/>
            <a:ahLst/>
            <a:cxnLst/>
            <a:rect r="r" b="b" t="t" l="l"/>
            <a:pathLst>
              <a:path h="5881426" w="6863334">
                <a:moveTo>
                  <a:pt x="6863335" y="0"/>
                </a:moveTo>
                <a:lnTo>
                  <a:pt x="0" y="0"/>
                </a:lnTo>
                <a:lnTo>
                  <a:pt x="0" y="5881427"/>
                </a:lnTo>
                <a:lnTo>
                  <a:pt x="6863335" y="5881427"/>
                </a:lnTo>
                <a:lnTo>
                  <a:pt x="686333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77970">
            <a:off x="14614314" y="8038309"/>
            <a:ext cx="5289973" cy="5109779"/>
          </a:xfrm>
          <a:custGeom>
            <a:avLst/>
            <a:gdLst/>
            <a:ahLst/>
            <a:cxnLst/>
            <a:rect r="r" b="b" t="t" l="l"/>
            <a:pathLst>
              <a:path h="5109779" w="5289973">
                <a:moveTo>
                  <a:pt x="0" y="0"/>
                </a:moveTo>
                <a:lnTo>
                  <a:pt x="5289972" y="0"/>
                </a:lnTo>
                <a:lnTo>
                  <a:pt x="5289972" y="5109779"/>
                </a:lnTo>
                <a:lnTo>
                  <a:pt x="0" y="5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767822" y="9456441"/>
            <a:ext cx="4844329" cy="4114800"/>
          </a:xfrm>
          <a:custGeom>
            <a:avLst/>
            <a:gdLst/>
            <a:ahLst/>
            <a:cxnLst/>
            <a:rect r="r" b="b" t="t" l="l"/>
            <a:pathLst>
              <a:path h="4114800" w="4844329">
                <a:moveTo>
                  <a:pt x="4844329" y="0"/>
                </a:moveTo>
                <a:lnTo>
                  <a:pt x="0" y="0"/>
                </a:lnTo>
                <a:lnTo>
                  <a:pt x="0" y="4114800"/>
                </a:lnTo>
                <a:lnTo>
                  <a:pt x="4844329" y="4114800"/>
                </a:lnTo>
                <a:lnTo>
                  <a:pt x="48443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4023618" y="9456441"/>
            <a:ext cx="6729198" cy="4114800"/>
          </a:xfrm>
          <a:custGeom>
            <a:avLst/>
            <a:gdLst/>
            <a:ahLst/>
            <a:cxnLst/>
            <a:rect r="r" b="b" t="t" l="l"/>
            <a:pathLst>
              <a:path h="4114800" w="6729198">
                <a:moveTo>
                  <a:pt x="0" y="4114800"/>
                </a:moveTo>
                <a:lnTo>
                  <a:pt x="6729198" y="4114800"/>
                </a:lnTo>
                <a:lnTo>
                  <a:pt x="672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1425" y="9258300"/>
            <a:ext cx="1694549" cy="2057400"/>
          </a:xfrm>
          <a:custGeom>
            <a:avLst/>
            <a:gdLst/>
            <a:ahLst/>
            <a:cxnLst/>
            <a:rect r="r" b="b" t="t" l="l"/>
            <a:pathLst>
              <a:path h="2057400" w="1694549">
                <a:moveTo>
                  <a:pt x="0" y="0"/>
                </a:moveTo>
                <a:lnTo>
                  <a:pt x="1694550" y="0"/>
                </a:lnTo>
                <a:lnTo>
                  <a:pt x="169455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46571" y="9531439"/>
            <a:ext cx="2483292" cy="1324222"/>
          </a:xfrm>
          <a:custGeom>
            <a:avLst/>
            <a:gdLst/>
            <a:ahLst/>
            <a:cxnLst/>
            <a:rect r="r" b="b" t="t" l="l"/>
            <a:pathLst>
              <a:path h="1324222" w="2483292">
                <a:moveTo>
                  <a:pt x="0" y="0"/>
                </a:moveTo>
                <a:lnTo>
                  <a:pt x="2483292" y="0"/>
                </a:lnTo>
                <a:lnTo>
                  <a:pt x="2483292" y="1324223"/>
                </a:lnTo>
                <a:lnTo>
                  <a:pt x="0" y="13242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93908" y="9531439"/>
            <a:ext cx="2277223" cy="2833649"/>
          </a:xfrm>
          <a:custGeom>
            <a:avLst/>
            <a:gdLst/>
            <a:ahLst/>
            <a:cxnLst/>
            <a:rect r="r" b="b" t="t" l="l"/>
            <a:pathLst>
              <a:path h="2833649" w="2277223">
                <a:moveTo>
                  <a:pt x="0" y="0"/>
                </a:moveTo>
                <a:lnTo>
                  <a:pt x="2277223" y="0"/>
                </a:lnTo>
                <a:lnTo>
                  <a:pt x="2277223" y="2833649"/>
                </a:lnTo>
                <a:lnTo>
                  <a:pt x="0" y="28336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25724" y="2192462"/>
            <a:ext cx="9075236" cy="2616419"/>
          </a:xfrm>
          <a:custGeom>
            <a:avLst/>
            <a:gdLst/>
            <a:ahLst/>
            <a:cxnLst/>
            <a:rect r="r" b="b" t="t" l="l"/>
            <a:pathLst>
              <a:path h="2616419" w="9075236">
                <a:moveTo>
                  <a:pt x="0" y="0"/>
                </a:moveTo>
                <a:lnTo>
                  <a:pt x="9075235" y="0"/>
                </a:lnTo>
                <a:lnTo>
                  <a:pt x="9075235" y="2616419"/>
                </a:lnTo>
                <a:lnTo>
                  <a:pt x="0" y="2616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25724" y="4988086"/>
            <a:ext cx="9075236" cy="4064629"/>
          </a:xfrm>
          <a:custGeom>
            <a:avLst/>
            <a:gdLst/>
            <a:ahLst/>
            <a:cxnLst/>
            <a:rect r="r" b="b" t="t" l="l"/>
            <a:pathLst>
              <a:path h="4064629" w="9075236">
                <a:moveTo>
                  <a:pt x="0" y="0"/>
                </a:moveTo>
                <a:lnTo>
                  <a:pt x="9075235" y="0"/>
                </a:lnTo>
                <a:lnTo>
                  <a:pt x="9075235" y="4064629"/>
                </a:lnTo>
                <a:lnTo>
                  <a:pt x="0" y="406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5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89910" y="628063"/>
            <a:ext cx="13148046" cy="84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</a:pPr>
            <a:r>
              <a:rPr lang="en-US" b="true" sz="59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of Sales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256" y="1843030"/>
            <a:ext cx="8515468" cy="821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pc="1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</a:t>
            </a:r>
            <a:r>
              <a:rPr lang="en-US" sz="2699" spc="1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Analyze the sales performance per product </a:t>
            </a: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by Quantity and Revenue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</a:p>
          <a:p>
            <a:pPr algn="l" marL="582928" indent="-291464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pc="161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used:</a:t>
            </a:r>
          </a:p>
          <a:p>
            <a:pPr algn="l" marL="1165857" indent="-388619" lvl="2">
              <a:lnSpc>
                <a:spcPts val="3644"/>
              </a:lnSpc>
              <a:spcBef>
                <a:spcPct val="0"/>
              </a:spcBef>
              <a:buFont typeface="Arial"/>
              <a:buChar char="⚬"/>
            </a:pP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Pivot Tables</a:t>
            </a:r>
          </a:p>
          <a:p>
            <a:pPr algn="l" marL="1165857" indent="-388619" lvl="2">
              <a:lnSpc>
                <a:spcPts val="3644"/>
              </a:lnSpc>
              <a:spcBef>
                <a:spcPct val="0"/>
              </a:spcBef>
              <a:buFont typeface="Arial"/>
              <a:buChar char="⚬"/>
            </a:pP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INDEX, MATCH, LARGE</a:t>
            </a:r>
          </a:p>
          <a:p>
            <a:pPr algn="l">
              <a:lnSpc>
                <a:spcPts val="3644"/>
              </a:lnSpc>
              <a:spcBef>
                <a:spcPct val="0"/>
              </a:spcBef>
            </a:pPr>
          </a:p>
          <a:p>
            <a:pPr algn="l" marL="582928" indent="-291464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 spc="161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82928" indent="-291464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WHITE HANGING HEART T-LIGHT HOLDER is the best performer by both quantity and revenue.</a:t>
            </a:r>
          </a:p>
          <a:p>
            <a:pPr algn="l" marL="582928" indent="-291464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Some products have high sales volume but low revenue (e.g., BROCADE RING PURSE), indicating lower unit pricing.</a:t>
            </a:r>
          </a:p>
          <a:p>
            <a:pPr algn="l" marL="582928" indent="-291464" lvl="1">
              <a:lnSpc>
                <a:spcPts val="3644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16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revenue doesn’t always align with high quantity, highlighting the importance of pricing in profitability.</a:t>
            </a:r>
          </a:p>
          <a:p>
            <a:pPr algn="l" marL="0" indent="0" lvl="0">
              <a:lnSpc>
                <a:spcPts val="36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62144" y="472153"/>
            <a:ext cx="2097156" cy="2270543"/>
          </a:xfrm>
          <a:custGeom>
            <a:avLst/>
            <a:gdLst/>
            <a:ahLst/>
            <a:cxnLst/>
            <a:rect r="r" b="b" t="t" l="l"/>
            <a:pathLst>
              <a:path h="2270543" w="2097156">
                <a:moveTo>
                  <a:pt x="0" y="0"/>
                </a:moveTo>
                <a:lnTo>
                  <a:pt x="2097156" y="0"/>
                </a:lnTo>
                <a:lnTo>
                  <a:pt x="2097156" y="2270543"/>
                </a:lnTo>
                <a:lnTo>
                  <a:pt x="0" y="2270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2189" y="758526"/>
            <a:ext cx="13148046" cy="84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</a:pPr>
            <a:r>
              <a:rPr lang="en-US" b="true" sz="59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Pricing Strategy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4142" y="1892471"/>
            <a:ext cx="17612604" cy="821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b="true" sz="2701" spc="1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</a:t>
            </a:r>
            <a:r>
              <a:rPr lang="en-US" sz="2701" spc="16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items above the 90th percentile unit price.</a:t>
            </a:r>
          </a:p>
          <a:p>
            <a:pPr algn="l">
              <a:lnSpc>
                <a:spcPts val="3646"/>
              </a:lnSpc>
            </a:pP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</a:t>
            </a: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:Calculate the Average Unit Price per Item= AVERAGEIF(Product code,B2,Unit Price) i.e </a:t>
            </a: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9.01942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 the 90th Percentile of Unit Prices =Percentile.INC(Unit Price X 0.9) i.e</a:t>
            </a: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7.95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Items Above the 90th Percentile: </a:t>
            </a: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Above 90</a:t>
            </a: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</a:t>
            </a: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Percentile.</a:t>
            </a:r>
          </a:p>
          <a:p>
            <a:pPr algn="l">
              <a:lnSpc>
                <a:spcPts val="3646"/>
              </a:lnSpc>
            </a:pP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Findings</a:t>
            </a: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Products priced above ₹7.95/unit fall into the top 10% price range.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premium-priced products likely: Have higher perceived value or exclusivity</a:t>
            </a:r>
          </a:p>
          <a:p>
            <a:pPr algn="l">
              <a:lnSpc>
                <a:spcPts val="3646"/>
              </a:lnSpc>
            </a:pP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b="true" sz="2701" spc="162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High-priced items likely have: Greater perceived value, Lower quantity but high revenue potential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Ideal for: 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Upselling and targeted marketing</a:t>
            </a:r>
          </a:p>
          <a:p>
            <a:pPr algn="l" marL="583221" indent="-291611" lvl="1">
              <a:lnSpc>
                <a:spcPts val="3646"/>
              </a:lnSpc>
              <a:buFont typeface="Arial"/>
              <a:buChar char="•"/>
            </a:pPr>
            <a:r>
              <a:rPr lang="en-US" sz="2701" spc="16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Exclusive offers and premium campaigns</a:t>
            </a:r>
          </a:p>
          <a:p>
            <a:pPr algn="l">
              <a:lnSpc>
                <a:spcPts val="364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30889" y="324892"/>
            <a:ext cx="1956647" cy="2118417"/>
          </a:xfrm>
          <a:custGeom>
            <a:avLst/>
            <a:gdLst/>
            <a:ahLst/>
            <a:cxnLst/>
            <a:rect r="r" b="b" t="t" l="l"/>
            <a:pathLst>
              <a:path h="2118417" w="1956647">
                <a:moveTo>
                  <a:pt x="0" y="0"/>
                </a:moveTo>
                <a:lnTo>
                  <a:pt x="1956648" y="0"/>
                </a:lnTo>
                <a:lnTo>
                  <a:pt x="1956648" y="2118417"/>
                </a:lnTo>
                <a:lnTo>
                  <a:pt x="0" y="2118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60199" y="3756437"/>
            <a:ext cx="8142744" cy="5160894"/>
          </a:xfrm>
          <a:custGeom>
            <a:avLst/>
            <a:gdLst/>
            <a:ahLst/>
            <a:cxnLst/>
            <a:rect r="r" b="b" t="t" l="l"/>
            <a:pathLst>
              <a:path h="5160894" w="8142744">
                <a:moveTo>
                  <a:pt x="0" y="0"/>
                </a:moveTo>
                <a:lnTo>
                  <a:pt x="8142744" y="0"/>
                </a:lnTo>
                <a:lnTo>
                  <a:pt x="8142744" y="5160894"/>
                </a:lnTo>
                <a:lnTo>
                  <a:pt x="0" y="5160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42751" y="3816197"/>
            <a:ext cx="6911542" cy="5101134"/>
          </a:xfrm>
          <a:custGeom>
            <a:avLst/>
            <a:gdLst/>
            <a:ahLst/>
            <a:cxnLst/>
            <a:rect r="r" b="b" t="t" l="l"/>
            <a:pathLst>
              <a:path h="5101134" w="6911542">
                <a:moveTo>
                  <a:pt x="0" y="0"/>
                </a:moveTo>
                <a:lnTo>
                  <a:pt x="6911542" y="0"/>
                </a:lnTo>
                <a:lnTo>
                  <a:pt x="6911542" y="5101134"/>
                </a:lnTo>
                <a:lnTo>
                  <a:pt x="0" y="5101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39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2189" y="758526"/>
            <a:ext cx="13148046" cy="84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8"/>
              </a:lnSpc>
            </a:pPr>
            <a:r>
              <a:rPr lang="en-US" b="true" sz="59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8278" y="2431926"/>
            <a:ext cx="7046015" cy="88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287" indent="-286644" lvl="1">
              <a:lnSpc>
                <a:spcPts val="3584"/>
              </a:lnSpc>
              <a:buFont typeface="Arial"/>
              <a:buChar char="•"/>
            </a:pPr>
            <a:r>
              <a:rPr lang="en-US" b="true" sz="2655" spc="1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2655" spc="159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 top 10 customers by total spending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6212" y="2431926"/>
            <a:ext cx="7664677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510"/>
              </a:lnSpc>
              <a:buFont typeface="Arial"/>
              <a:buChar char="•"/>
            </a:pPr>
            <a:r>
              <a:rPr lang="en-US" b="true" sz="2600" spc="1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Ranking column</a:t>
            </a:r>
            <a:r>
              <a:rPr lang="en-US" b="true" sz="2600" spc="1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to order customers based on the amount spent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30889" y="324892"/>
            <a:ext cx="1956647" cy="2118417"/>
          </a:xfrm>
          <a:custGeom>
            <a:avLst/>
            <a:gdLst/>
            <a:ahLst/>
            <a:cxnLst/>
            <a:rect r="r" b="b" t="t" l="l"/>
            <a:pathLst>
              <a:path h="2118417" w="1956647">
                <a:moveTo>
                  <a:pt x="0" y="0"/>
                </a:moveTo>
                <a:lnTo>
                  <a:pt x="1956648" y="0"/>
                </a:lnTo>
                <a:lnTo>
                  <a:pt x="1956648" y="2118417"/>
                </a:lnTo>
                <a:lnTo>
                  <a:pt x="0" y="2118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157" y="1186815"/>
            <a:ext cx="16684056" cy="787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</a:t>
            </a:r>
            <a:r>
              <a:rPr lang="en-US" sz="2599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Spending per Customer: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Calculated using:=SUMIF(CustomerID Rang</a:t>
            </a: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e, CustomerID, Total Spending Range)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(Total Spending = Quantity × Unit Price)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Ranking Customers: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RANK.EQ to assign ranks based on spending in descending order.</a:t>
            </a:r>
          </a:p>
          <a:p>
            <a:pPr algn="l">
              <a:lnSpc>
                <a:spcPts val="3509"/>
              </a:lnSpc>
            </a:pP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99" spc="155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Results</a:t>
            </a: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ranked list of Top 10 high-spending customers was generated.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Each customer is uniquely identified by CustomerID and their total amount spent.</a:t>
            </a:r>
          </a:p>
          <a:p>
            <a:pPr algn="l">
              <a:lnSpc>
                <a:spcPts val="3509"/>
              </a:lnSpc>
            </a:pP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b="true" sz="2599" spc="155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</a:t>
            </a: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top 10 customers contribute a significant share of the total revenue, indicating a strong Pareto effect (80/20 rule).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customers are prime targets for loyalty programs, exclusive offers, and retention campaigns.</a:t>
            </a:r>
          </a:p>
          <a:p>
            <a:pPr algn="l" marL="561339" indent="-280669" lvl="1">
              <a:lnSpc>
                <a:spcPts val="3509"/>
              </a:lnSpc>
              <a:buFont typeface="Arial"/>
              <a:buChar char="•"/>
            </a:pPr>
            <a:r>
              <a:rPr lang="en-US" sz="2599" spc="155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Monitoring these customers helps in predicting revenue trends and planning inventory for high-demand items.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DAGp3_VJXyg</dc:identifier>
  <dcterms:modified xsi:type="dcterms:W3CDTF">2011-08-01T06:04:30Z</dcterms:modified>
  <cp:revision>1</cp:revision>
  <dc:title>Blue Illustration Sales Report Business Presentation</dc:title>
</cp:coreProperties>
</file>